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80"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17-06-2017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05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eg"/><Relationship Id="rId7" Type="http://schemas.openxmlformats.org/officeDocument/2006/relationships/oleObject" Target="../embeddings/Microsoft_Excel_Chart1.xls"/><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49488" y="1738040"/>
            <a:ext cx="3197225"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213" y="23150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125288" y="651324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40"/>
          <p:cNvSpPr>
            <a:spLocks noChangeArrowheads="1"/>
          </p:cNvSpPr>
          <p:nvPr/>
        </p:nvSpPr>
        <p:spPr bwMode="auto">
          <a:xfrm>
            <a:off x="3178051" y="874440"/>
            <a:ext cx="5786437"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IDEA :-</a:t>
            </a:r>
            <a:r>
              <a:rPr lang="en-US" altLang="en-US" sz="1000">
                <a:solidFill>
                  <a:srgbClr val="000000"/>
                </a:solidFill>
                <a:latin typeface="Calibri" panose="020F0502020204030204" pitchFamily="34" charset="0"/>
              </a:rPr>
              <a:t>  Provide quick change attachment at press base &amp; change height vernation fixture  </a:t>
            </a:r>
          </a:p>
        </p:txBody>
      </p:sp>
      <p:sp>
        <p:nvSpPr>
          <p:cNvPr id="7" name="Rectangle 2"/>
          <p:cNvSpPr>
            <a:spLocks noChangeArrowheads="1"/>
          </p:cNvSpPr>
          <p:nvPr/>
        </p:nvSpPr>
        <p:spPr bwMode="auto">
          <a:xfrm>
            <a:off x="131638" y="188640"/>
            <a:ext cx="883285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sp>
        <p:nvSpPr>
          <p:cNvPr id="8" name="Rectangle 3"/>
          <p:cNvSpPr>
            <a:spLocks noChangeArrowheads="1"/>
          </p:cNvSpPr>
          <p:nvPr/>
        </p:nvSpPr>
        <p:spPr bwMode="auto">
          <a:xfrm>
            <a:off x="131638" y="188640"/>
            <a:ext cx="14478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sp>
        <p:nvSpPr>
          <p:cNvPr id="9" name="Rectangle 4"/>
          <p:cNvSpPr>
            <a:spLocks noChangeArrowheads="1"/>
          </p:cNvSpPr>
          <p:nvPr/>
        </p:nvSpPr>
        <p:spPr bwMode="auto">
          <a:xfrm>
            <a:off x="1579438" y="188640"/>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TPM CIRCLE NO :- </a:t>
            </a:r>
            <a:r>
              <a:rPr lang="en-US" altLang="en-US" sz="1000">
                <a:solidFill>
                  <a:srgbClr val="000000"/>
                </a:solidFill>
                <a:latin typeface="Calibri" panose="020F0502020204030204" pitchFamily="34" charset="0"/>
              </a:rPr>
              <a:t>01</a:t>
            </a:r>
            <a:endParaRPr lang="en-US" altLang="en-US" sz="1000">
              <a:solidFill>
                <a:srgbClr val="0033CC"/>
              </a:solidFill>
              <a:latin typeface="Calibri" panose="020F0502020204030204" pitchFamily="34" charset="0"/>
            </a:endParaRPr>
          </a:p>
        </p:txBody>
      </p:sp>
      <p:sp>
        <p:nvSpPr>
          <p:cNvPr id="10" name="Rectangle 5"/>
          <p:cNvSpPr>
            <a:spLocks noChangeArrowheads="1"/>
          </p:cNvSpPr>
          <p:nvPr/>
        </p:nvSpPr>
        <p:spPr bwMode="auto">
          <a:xfrm>
            <a:off x="1579438" y="341040"/>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TPM CIRCLE NAME: </a:t>
            </a:r>
            <a:r>
              <a:rPr lang="en-US" altLang="en-US" sz="1000">
                <a:solidFill>
                  <a:srgbClr val="000000"/>
                </a:solidFill>
                <a:latin typeface="Calibri" panose="020F0502020204030204" pitchFamily="34" charset="0"/>
              </a:rPr>
              <a:t> Achiever</a:t>
            </a:r>
          </a:p>
        </p:txBody>
      </p:sp>
      <p:sp>
        <p:nvSpPr>
          <p:cNvPr id="11" name="Rectangle 6"/>
          <p:cNvSpPr>
            <a:spLocks noChangeArrowheads="1"/>
          </p:cNvSpPr>
          <p:nvPr/>
        </p:nvSpPr>
        <p:spPr bwMode="auto">
          <a:xfrm>
            <a:off x="1579438" y="493440"/>
            <a:ext cx="19796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DEPT :- </a:t>
            </a:r>
            <a:r>
              <a:rPr lang="en-US" altLang="en-US" sz="1000">
                <a:solidFill>
                  <a:srgbClr val="000000"/>
                </a:solidFill>
                <a:latin typeface="Calibri" panose="020F0502020204030204" pitchFamily="34" charset="0"/>
              </a:rPr>
              <a:t>PLANT ME </a:t>
            </a:r>
          </a:p>
        </p:txBody>
      </p:sp>
      <p:sp>
        <p:nvSpPr>
          <p:cNvPr id="12" name="Rectangle 7"/>
          <p:cNvSpPr>
            <a:spLocks noChangeArrowheads="1"/>
          </p:cNvSpPr>
          <p:nvPr/>
        </p:nvSpPr>
        <p:spPr bwMode="auto">
          <a:xfrm>
            <a:off x="131638" y="645840"/>
            <a:ext cx="1143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CELL:- </a:t>
            </a:r>
            <a:r>
              <a:rPr lang="en-US" altLang="en-US" sz="1000">
                <a:solidFill>
                  <a:srgbClr val="000000"/>
                </a:solidFill>
                <a:latin typeface="Calibri" panose="020F0502020204030204" pitchFamily="34" charset="0"/>
              </a:rPr>
              <a:t>Tensioner </a:t>
            </a:r>
          </a:p>
        </p:txBody>
      </p:sp>
      <p:sp>
        <p:nvSpPr>
          <p:cNvPr id="13" name="Rectangle 8"/>
          <p:cNvSpPr>
            <a:spLocks noChangeArrowheads="1"/>
          </p:cNvSpPr>
          <p:nvPr/>
        </p:nvSpPr>
        <p:spPr bwMode="auto">
          <a:xfrm>
            <a:off x="1274638" y="645840"/>
            <a:ext cx="1903413"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CELL NAME:- </a:t>
            </a:r>
            <a:r>
              <a:rPr lang="en-US" altLang="en-US" sz="1000">
                <a:solidFill>
                  <a:srgbClr val="000000"/>
                </a:solidFill>
                <a:latin typeface="Calibri" panose="020F0502020204030204" pitchFamily="34" charset="0"/>
              </a:rPr>
              <a:t>A157  </a:t>
            </a:r>
          </a:p>
        </p:txBody>
      </p:sp>
      <p:sp>
        <p:nvSpPr>
          <p:cNvPr id="14" name="Rectangle 9"/>
          <p:cNvSpPr>
            <a:spLocks noChangeArrowheads="1"/>
          </p:cNvSpPr>
          <p:nvPr/>
        </p:nvSpPr>
        <p:spPr bwMode="auto">
          <a:xfrm>
            <a:off x="3559051" y="18864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ACTIVITY</a:t>
            </a:r>
          </a:p>
        </p:txBody>
      </p:sp>
      <p:sp>
        <p:nvSpPr>
          <p:cNvPr id="15" name="Rectangle 10"/>
          <p:cNvSpPr>
            <a:spLocks noChangeArrowheads="1"/>
          </p:cNvSpPr>
          <p:nvPr/>
        </p:nvSpPr>
        <p:spPr bwMode="auto">
          <a:xfrm>
            <a:off x="3559051" y="34104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LOSS NO. / STEP</a:t>
            </a:r>
          </a:p>
        </p:txBody>
      </p:sp>
      <p:sp>
        <p:nvSpPr>
          <p:cNvPr id="16" name="Rectangle 11"/>
          <p:cNvSpPr>
            <a:spLocks noChangeArrowheads="1"/>
          </p:cNvSpPr>
          <p:nvPr/>
        </p:nvSpPr>
        <p:spPr bwMode="auto">
          <a:xfrm>
            <a:off x="3559051" y="49344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RESULT AREA</a:t>
            </a:r>
          </a:p>
        </p:txBody>
      </p:sp>
      <p:sp>
        <p:nvSpPr>
          <p:cNvPr id="17" name="Rectangle 12"/>
          <p:cNvSpPr>
            <a:spLocks noChangeArrowheads="1"/>
          </p:cNvSpPr>
          <p:nvPr/>
        </p:nvSpPr>
        <p:spPr bwMode="auto">
          <a:xfrm>
            <a:off x="3178051" y="645840"/>
            <a:ext cx="3121025"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MACHINE / STAGE  :-  </a:t>
            </a:r>
            <a:r>
              <a:rPr lang="en-US" altLang="en-US" sz="1000">
                <a:latin typeface="Calibri" panose="020F0502020204030204" pitchFamily="34" charset="0"/>
              </a:rPr>
              <a:t>Plug Pressing </a:t>
            </a:r>
            <a:r>
              <a:rPr lang="en-US" altLang="en-US" sz="1000">
                <a:solidFill>
                  <a:srgbClr val="000000"/>
                </a:solidFill>
                <a:latin typeface="Calibri" panose="020F0502020204030204" pitchFamily="34" charset="0"/>
              </a:rPr>
              <a:t>Assembly </a:t>
            </a:r>
          </a:p>
        </p:txBody>
      </p:sp>
      <p:sp>
        <p:nvSpPr>
          <p:cNvPr id="18" name="Rectangle 13"/>
          <p:cNvSpPr>
            <a:spLocks noChangeArrowheads="1"/>
          </p:cNvSpPr>
          <p:nvPr/>
        </p:nvSpPr>
        <p:spPr bwMode="auto">
          <a:xfrm>
            <a:off x="6299076" y="645840"/>
            <a:ext cx="26654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OPERATION  </a:t>
            </a:r>
            <a:r>
              <a:rPr lang="en-US" altLang="en-US" sz="1000">
                <a:solidFill>
                  <a:srgbClr val="0033CC"/>
                </a:solidFill>
                <a:latin typeface="Calibri" panose="020F0502020204030204" pitchFamily="34" charset="0"/>
              </a:rPr>
              <a:t>:- </a:t>
            </a:r>
            <a:r>
              <a:rPr lang="en-US" altLang="en-US" sz="1000">
                <a:latin typeface="Calibri" panose="020F0502020204030204" pitchFamily="34" charset="0"/>
              </a:rPr>
              <a:t>Body Plug Pressing</a:t>
            </a:r>
          </a:p>
        </p:txBody>
      </p:sp>
      <p:sp>
        <p:nvSpPr>
          <p:cNvPr id="19" name="Rectangle 14"/>
          <p:cNvSpPr>
            <a:spLocks noChangeArrowheads="1"/>
          </p:cNvSpPr>
          <p:nvPr/>
        </p:nvSpPr>
        <p:spPr bwMode="auto">
          <a:xfrm>
            <a:off x="4776663" y="188640"/>
            <a:ext cx="304800" cy="152400"/>
          </a:xfrm>
          <a:prstGeom prst="rect">
            <a:avLst/>
          </a:prstGeom>
          <a:solidFill>
            <a:srgbClr val="00B050"/>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KK</a:t>
            </a:r>
          </a:p>
        </p:txBody>
      </p:sp>
      <p:sp>
        <p:nvSpPr>
          <p:cNvPr id="20" name="Rectangle 15"/>
          <p:cNvSpPr>
            <a:spLocks noChangeArrowheads="1"/>
          </p:cNvSpPr>
          <p:nvPr/>
        </p:nvSpPr>
        <p:spPr bwMode="auto">
          <a:xfrm>
            <a:off x="7213476" y="188640"/>
            <a:ext cx="1751012"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sp>
        <p:nvSpPr>
          <p:cNvPr id="21" name="WordArt 16"/>
          <p:cNvSpPr>
            <a:spLocks noChangeArrowheads="1" noChangeShapeType="1" noTextEdit="1"/>
          </p:cNvSpPr>
          <p:nvPr/>
        </p:nvSpPr>
        <p:spPr bwMode="auto">
          <a:xfrm>
            <a:off x="7289676" y="264840"/>
            <a:ext cx="1598612" cy="271463"/>
          </a:xfrm>
          <a:prstGeom prst="rect">
            <a:avLst/>
          </a:prstGeom>
        </p:spPr>
        <p:txBody>
          <a:bodyPr wrap="none" fromWordArt="1">
            <a:prstTxWarp prst="textPlain">
              <a:avLst>
                <a:gd name="adj" fmla="val 50000"/>
              </a:avLst>
            </a:prstTxWarp>
          </a:bodyPr>
          <a:lstStyle/>
          <a:p>
            <a:pPr algn="ctr"/>
            <a:r>
              <a:rPr lang="en-US" sz="1000" kern="10">
                <a:ln w="9525">
                  <a:solidFill>
                    <a:srgbClr val="000000"/>
                  </a:solidFill>
                  <a:round/>
                  <a:headEnd/>
                  <a:tailEnd/>
                </a:ln>
                <a:solidFill>
                  <a:srgbClr val="1F497D"/>
                </a:solidFill>
                <a:latin typeface="Calibri" panose="020F0502020204030204" pitchFamily="34" charset="0"/>
              </a:rPr>
              <a:t>KAIZEN  IDEA SHEET</a:t>
            </a:r>
          </a:p>
        </p:txBody>
      </p:sp>
      <p:sp>
        <p:nvSpPr>
          <p:cNvPr id="22" name="Rectangle 17"/>
          <p:cNvSpPr>
            <a:spLocks noChangeArrowheads="1"/>
          </p:cNvSpPr>
          <p:nvPr/>
        </p:nvSpPr>
        <p:spPr bwMode="auto">
          <a:xfrm>
            <a:off x="5081463" y="188640"/>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QM</a:t>
            </a:r>
          </a:p>
        </p:txBody>
      </p:sp>
      <p:sp>
        <p:nvSpPr>
          <p:cNvPr id="23" name="Rectangle 18"/>
          <p:cNvSpPr>
            <a:spLocks noChangeArrowheads="1"/>
          </p:cNvSpPr>
          <p:nvPr/>
        </p:nvSpPr>
        <p:spPr bwMode="auto">
          <a:xfrm>
            <a:off x="5386263" y="1886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PM</a:t>
            </a:r>
          </a:p>
        </p:txBody>
      </p:sp>
      <p:sp>
        <p:nvSpPr>
          <p:cNvPr id="24" name="Rectangle 19"/>
          <p:cNvSpPr>
            <a:spLocks noChangeArrowheads="1"/>
          </p:cNvSpPr>
          <p:nvPr/>
        </p:nvSpPr>
        <p:spPr bwMode="auto">
          <a:xfrm>
            <a:off x="5691063" y="188640"/>
            <a:ext cx="3032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JH</a:t>
            </a:r>
          </a:p>
        </p:txBody>
      </p:sp>
      <p:sp>
        <p:nvSpPr>
          <p:cNvPr id="25" name="Rectangle 20"/>
          <p:cNvSpPr>
            <a:spLocks noChangeArrowheads="1"/>
          </p:cNvSpPr>
          <p:nvPr/>
        </p:nvSpPr>
        <p:spPr bwMode="auto">
          <a:xfrm>
            <a:off x="5994276" y="1886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SHE</a:t>
            </a:r>
          </a:p>
        </p:txBody>
      </p:sp>
      <p:sp>
        <p:nvSpPr>
          <p:cNvPr id="26" name="Rectangle 21"/>
          <p:cNvSpPr>
            <a:spLocks noChangeArrowheads="1"/>
          </p:cNvSpPr>
          <p:nvPr/>
        </p:nvSpPr>
        <p:spPr bwMode="auto">
          <a:xfrm>
            <a:off x="6299076" y="1886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OT</a:t>
            </a:r>
          </a:p>
        </p:txBody>
      </p:sp>
      <p:sp>
        <p:nvSpPr>
          <p:cNvPr id="27" name="Rectangle 22"/>
          <p:cNvSpPr>
            <a:spLocks noChangeArrowheads="1"/>
          </p:cNvSpPr>
          <p:nvPr/>
        </p:nvSpPr>
        <p:spPr bwMode="auto">
          <a:xfrm>
            <a:off x="6603876" y="188640"/>
            <a:ext cx="304800" cy="152400"/>
          </a:xfrm>
          <a:prstGeom prst="rect">
            <a:avLst/>
          </a:prstGeom>
          <a:solidFill>
            <a:schemeClr val="bg1"/>
          </a:solidFill>
          <a:ln w="9525">
            <a:solidFill>
              <a:schemeClr val="bg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DM</a:t>
            </a:r>
          </a:p>
        </p:txBody>
      </p:sp>
      <p:sp>
        <p:nvSpPr>
          <p:cNvPr id="28" name="Rectangle 23"/>
          <p:cNvSpPr>
            <a:spLocks noChangeArrowheads="1"/>
          </p:cNvSpPr>
          <p:nvPr/>
        </p:nvSpPr>
        <p:spPr bwMode="auto">
          <a:xfrm>
            <a:off x="6908676" y="1886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E&amp;T</a:t>
            </a:r>
          </a:p>
        </p:txBody>
      </p:sp>
      <p:sp>
        <p:nvSpPr>
          <p:cNvPr id="29" name="Rectangle 24"/>
          <p:cNvSpPr>
            <a:spLocks noChangeArrowheads="1"/>
          </p:cNvSpPr>
          <p:nvPr/>
        </p:nvSpPr>
        <p:spPr bwMode="auto">
          <a:xfrm>
            <a:off x="4776663"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0" name="Rectangle 25"/>
          <p:cNvSpPr>
            <a:spLocks noChangeArrowheads="1"/>
          </p:cNvSpPr>
          <p:nvPr/>
        </p:nvSpPr>
        <p:spPr bwMode="auto">
          <a:xfrm>
            <a:off x="5081463"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1" name="Rectangle 26"/>
          <p:cNvSpPr>
            <a:spLocks noChangeArrowheads="1"/>
          </p:cNvSpPr>
          <p:nvPr/>
        </p:nvSpPr>
        <p:spPr bwMode="auto">
          <a:xfrm>
            <a:off x="5386263"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2" name="Rectangle 27"/>
          <p:cNvSpPr>
            <a:spLocks noChangeArrowheads="1"/>
          </p:cNvSpPr>
          <p:nvPr/>
        </p:nvSpPr>
        <p:spPr bwMode="auto">
          <a:xfrm>
            <a:off x="5691063" y="341040"/>
            <a:ext cx="303213"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3" name="Rectangle 28"/>
          <p:cNvSpPr>
            <a:spLocks noChangeArrowheads="1"/>
          </p:cNvSpPr>
          <p:nvPr/>
        </p:nvSpPr>
        <p:spPr bwMode="auto">
          <a:xfrm>
            <a:off x="5994276"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4" name="Rectangle 29"/>
          <p:cNvSpPr>
            <a:spLocks noChangeArrowheads="1"/>
          </p:cNvSpPr>
          <p:nvPr/>
        </p:nvSpPr>
        <p:spPr bwMode="auto">
          <a:xfrm>
            <a:off x="6299076"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5" name="Rectangle 30"/>
          <p:cNvSpPr>
            <a:spLocks noChangeArrowheads="1"/>
          </p:cNvSpPr>
          <p:nvPr/>
        </p:nvSpPr>
        <p:spPr bwMode="auto">
          <a:xfrm>
            <a:off x="6603876"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6" name="Rectangle 31"/>
          <p:cNvSpPr>
            <a:spLocks noChangeArrowheads="1"/>
          </p:cNvSpPr>
          <p:nvPr/>
        </p:nvSpPr>
        <p:spPr bwMode="auto">
          <a:xfrm>
            <a:off x="6908676" y="3410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000">
              <a:solidFill>
                <a:srgbClr val="000000"/>
              </a:solidFill>
              <a:latin typeface="Calibri" panose="020F0502020204030204" pitchFamily="34" charset="0"/>
            </a:endParaRPr>
          </a:p>
        </p:txBody>
      </p:sp>
      <p:sp>
        <p:nvSpPr>
          <p:cNvPr id="37" name="Rectangle 32"/>
          <p:cNvSpPr>
            <a:spLocks noChangeArrowheads="1"/>
          </p:cNvSpPr>
          <p:nvPr/>
        </p:nvSpPr>
        <p:spPr bwMode="auto">
          <a:xfrm>
            <a:off x="4776663" y="493440"/>
            <a:ext cx="304800" cy="152400"/>
          </a:xfrm>
          <a:prstGeom prst="rect">
            <a:avLst/>
          </a:prstGeom>
          <a:solidFill>
            <a:srgbClr val="00B050"/>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M</a:t>
            </a:r>
          </a:p>
        </p:txBody>
      </p:sp>
      <p:sp>
        <p:nvSpPr>
          <p:cNvPr id="38" name="Rectangle 33"/>
          <p:cNvSpPr>
            <a:spLocks noChangeArrowheads="1"/>
          </p:cNvSpPr>
          <p:nvPr/>
        </p:nvSpPr>
        <p:spPr bwMode="auto">
          <a:xfrm>
            <a:off x="5081463" y="493440"/>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a:solidFill>
                  <a:srgbClr val="000000"/>
                </a:solidFill>
                <a:latin typeface="Calibri" panose="020F0502020204030204" pitchFamily="34" charset="0"/>
              </a:rPr>
              <a:t>Q</a:t>
            </a:r>
          </a:p>
        </p:txBody>
      </p:sp>
      <p:sp>
        <p:nvSpPr>
          <p:cNvPr id="39" name="Rectangle 34"/>
          <p:cNvSpPr>
            <a:spLocks noChangeArrowheads="1"/>
          </p:cNvSpPr>
          <p:nvPr/>
        </p:nvSpPr>
        <p:spPr bwMode="auto">
          <a:xfrm>
            <a:off x="5386263" y="493440"/>
            <a:ext cx="608013"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00"/>
                </a:solidFill>
                <a:latin typeface="Calibri" panose="020F0502020204030204" pitchFamily="34" charset="0"/>
              </a:rPr>
              <a:t>A</a:t>
            </a:r>
          </a:p>
        </p:txBody>
      </p:sp>
      <p:sp>
        <p:nvSpPr>
          <p:cNvPr id="40" name="Rectangle 35"/>
          <p:cNvSpPr>
            <a:spLocks noChangeArrowheads="1"/>
          </p:cNvSpPr>
          <p:nvPr/>
        </p:nvSpPr>
        <p:spPr bwMode="auto">
          <a:xfrm>
            <a:off x="5994276" y="4934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C</a:t>
            </a:r>
          </a:p>
        </p:txBody>
      </p:sp>
      <p:sp>
        <p:nvSpPr>
          <p:cNvPr id="41" name="Rectangle 36"/>
          <p:cNvSpPr>
            <a:spLocks noChangeArrowheads="1"/>
          </p:cNvSpPr>
          <p:nvPr/>
        </p:nvSpPr>
        <p:spPr bwMode="auto">
          <a:xfrm>
            <a:off x="6299076" y="4934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D</a:t>
            </a:r>
          </a:p>
        </p:txBody>
      </p:sp>
      <p:sp>
        <p:nvSpPr>
          <p:cNvPr id="42" name="Rectangle 37"/>
          <p:cNvSpPr>
            <a:spLocks noChangeArrowheads="1"/>
          </p:cNvSpPr>
          <p:nvPr/>
        </p:nvSpPr>
        <p:spPr bwMode="auto">
          <a:xfrm>
            <a:off x="6603876" y="493440"/>
            <a:ext cx="304800" cy="152400"/>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S</a:t>
            </a:r>
          </a:p>
        </p:txBody>
      </p:sp>
      <p:sp>
        <p:nvSpPr>
          <p:cNvPr id="43" name="Rectangle 38"/>
          <p:cNvSpPr>
            <a:spLocks noChangeArrowheads="1"/>
          </p:cNvSpPr>
          <p:nvPr/>
        </p:nvSpPr>
        <p:spPr bwMode="auto">
          <a:xfrm>
            <a:off x="6908676" y="49344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00"/>
                </a:solidFill>
                <a:latin typeface="Calibri" panose="020F0502020204030204" pitchFamily="34" charset="0"/>
              </a:rPr>
              <a:t>M</a:t>
            </a:r>
          </a:p>
        </p:txBody>
      </p:sp>
      <p:sp>
        <p:nvSpPr>
          <p:cNvPr id="44" name="Rectangle 39"/>
          <p:cNvSpPr>
            <a:spLocks noChangeArrowheads="1"/>
          </p:cNvSpPr>
          <p:nvPr/>
        </p:nvSpPr>
        <p:spPr bwMode="auto">
          <a:xfrm>
            <a:off x="125288" y="874440"/>
            <a:ext cx="3052763"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KAIZEN THEME : </a:t>
            </a:r>
            <a:r>
              <a:rPr lang="en-US" altLang="en-US" sz="1000">
                <a:latin typeface="Calibri" panose="020F0502020204030204" pitchFamily="34" charset="0"/>
              </a:rPr>
              <a:t>To reduce the setup change over cycle time</a:t>
            </a:r>
          </a:p>
        </p:txBody>
      </p:sp>
      <p:sp>
        <p:nvSpPr>
          <p:cNvPr id="45" name="Rectangle 41"/>
          <p:cNvSpPr>
            <a:spLocks noChangeArrowheads="1"/>
          </p:cNvSpPr>
          <p:nvPr/>
        </p:nvSpPr>
        <p:spPr bwMode="auto">
          <a:xfrm>
            <a:off x="125288" y="1331640"/>
            <a:ext cx="3052763"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FF"/>
                </a:solidFill>
                <a:latin typeface="Calibri" panose="020F0502020204030204" pitchFamily="34" charset="0"/>
              </a:rPr>
              <a:t>PROBLEM PRESENT STATUS </a:t>
            </a:r>
            <a:r>
              <a:rPr lang="en-US" altLang="en-US" sz="1000" b="1">
                <a:solidFill>
                  <a:srgbClr val="0033CC"/>
                </a:solidFill>
                <a:latin typeface="Calibri" panose="020F0502020204030204" pitchFamily="34" charset="0"/>
              </a:rPr>
              <a:t>:-  </a:t>
            </a:r>
            <a:r>
              <a:rPr lang="en-US" altLang="en-US" sz="1000">
                <a:latin typeface="Calibri" panose="020F0502020204030204" pitchFamily="34" charset="0"/>
              </a:rPr>
              <a:t>Every  setup change over time 20 min. required.</a:t>
            </a:r>
          </a:p>
        </p:txBody>
      </p:sp>
      <p:sp>
        <p:nvSpPr>
          <p:cNvPr id="46" name="Rectangle 43"/>
          <p:cNvSpPr>
            <a:spLocks noChangeArrowheads="1"/>
          </p:cNvSpPr>
          <p:nvPr/>
        </p:nvSpPr>
        <p:spPr bwMode="auto">
          <a:xfrm>
            <a:off x="3178051" y="1179240"/>
            <a:ext cx="3268662" cy="53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COUNTERMEASURE</a:t>
            </a:r>
            <a:r>
              <a:rPr lang="en-US" altLang="en-US" sz="1000" b="1">
                <a:solidFill>
                  <a:srgbClr val="000000"/>
                </a:solidFill>
                <a:latin typeface="Calibri" panose="020F0502020204030204" pitchFamily="34" charset="0"/>
              </a:rPr>
              <a:t>:-  </a:t>
            </a:r>
            <a:r>
              <a:rPr lang="en-US" altLang="en-US" sz="1000">
                <a:latin typeface="Calibri" panose="020F0502020204030204" pitchFamily="34" charset="0"/>
              </a:rPr>
              <a:t>Quick change attachment  at bottom plate &amp; equal the height of each fixture. </a:t>
            </a:r>
          </a:p>
        </p:txBody>
      </p:sp>
      <p:sp>
        <p:nvSpPr>
          <p:cNvPr id="47" name="Rectangle 44"/>
          <p:cNvSpPr>
            <a:spLocks noChangeArrowheads="1"/>
          </p:cNvSpPr>
          <p:nvPr/>
        </p:nvSpPr>
        <p:spPr bwMode="auto">
          <a:xfrm>
            <a:off x="6451476" y="117924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BENCHMARK</a:t>
            </a:r>
          </a:p>
        </p:txBody>
      </p:sp>
      <p:sp>
        <p:nvSpPr>
          <p:cNvPr id="48" name="Rectangle 45"/>
          <p:cNvSpPr>
            <a:spLocks noChangeArrowheads="1"/>
          </p:cNvSpPr>
          <p:nvPr/>
        </p:nvSpPr>
        <p:spPr bwMode="auto">
          <a:xfrm>
            <a:off x="6451476" y="133164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TARGET</a:t>
            </a:r>
          </a:p>
        </p:txBody>
      </p:sp>
      <p:sp>
        <p:nvSpPr>
          <p:cNvPr id="49" name="Rectangle 46"/>
          <p:cNvSpPr>
            <a:spLocks noChangeArrowheads="1"/>
          </p:cNvSpPr>
          <p:nvPr/>
        </p:nvSpPr>
        <p:spPr bwMode="auto">
          <a:xfrm>
            <a:off x="6451476" y="148404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KAIZEN START</a:t>
            </a:r>
          </a:p>
        </p:txBody>
      </p:sp>
      <p:sp>
        <p:nvSpPr>
          <p:cNvPr id="50" name="Rectangle 47"/>
          <p:cNvSpPr>
            <a:spLocks noChangeArrowheads="1"/>
          </p:cNvSpPr>
          <p:nvPr/>
        </p:nvSpPr>
        <p:spPr bwMode="auto">
          <a:xfrm>
            <a:off x="6451476" y="1636440"/>
            <a:ext cx="1295400" cy="20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TDC </a:t>
            </a:r>
          </a:p>
        </p:txBody>
      </p:sp>
      <p:sp>
        <p:nvSpPr>
          <p:cNvPr id="51" name="Rectangle 48"/>
          <p:cNvSpPr>
            <a:spLocks noChangeArrowheads="1"/>
          </p:cNvSpPr>
          <p:nvPr/>
        </p:nvSpPr>
        <p:spPr bwMode="auto">
          <a:xfrm>
            <a:off x="7746876" y="117924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a:solidFill>
                  <a:srgbClr val="000000"/>
                </a:solidFill>
                <a:latin typeface="Calibri" panose="020F0502020204030204" pitchFamily="34" charset="0"/>
              </a:rPr>
              <a:t>20 min.</a:t>
            </a:r>
          </a:p>
        </p:txBody>
      </p:sp>
      <p:sp>
        <p:nvSpPr>
          <p:cNvPr id="52" name="Rectangle 49"/>
          <p:cNvSpPr>
            <a:spLocks noChangeArrowheads="1"/>
          </p:cNvSpPr>
          <p:nvPr/>
        </p:nvSpPr>
        <p:spPr bwMode="auto">
          <a:xfrm>
            <a:off x="7746876" y="133164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a:solidFill>
                  <a:srgbClr val="000000"/>
                </a:solidFill>
                <a:latin typeface="Calibri" panose="020F0502020204030204" pitchFamily="34" charset="0"/>
              </a:rPr>
              <a:t>10 min.</a:t>
            </a:r>
          </a:p>
        </p:txBody>
      </p:sp>
      <p:sp>
        <p:nvSpPr>
          <p:cNvPr id="53" name="Rectangle 50"/>
          <p:cNvSpPr>
            <a:spLocks noChangeArrowheads="1"/>
          </p:cNvSpPr>
          <p:nvPr/>
        </p:nvSpPr>
        <p:spPr bwMode="auto">
          <a:xfrm>
            <a:off x="7746876" y="148404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a:solidFill>
                  <a:srgbClr val="000000"/>
                </a:solidFill>
                <a:latin typeface="Calibri" panose="020F0502020204030204" pitchFamily="34" charset="0"/>
              </a:rPr>
              <a:t>10.04.2017</a:t>
            </a:r>
          </a:p>
        </p:txBody>
      </p:sp>
      <p:sp>
        <p:nvSpPr>
          <p:cNvPr id="54" name="Rectangle 51"/>
          <p:cNvSpPr>
            <a:spLocks noChangeArrowheads="1"/>
          </p:cNvSpPr>
          <p:nvPr/>
        </p:nvSpPr>
        <p:spPr bwMode="auto">
          <a:xfrm>
            <a:off x="7746876" y="1636440"/>
            <a:ext cx="1217612" cy="20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a:solidFill>
                  <a:srgbClr val="000000"/>
                </a:solidFill>
                <a:latin typeface="Calibri" panose="020F0502020204030204" pitchFamily="34" charset="0"/>
              </a:rPr>
              <a:t>25.04.2017</a:t>
            </a:r>
          </a:p>
        </p:txBody>
      </p:sp>
      <p:sp>
        <p:nvSpPr>
          <p:cNvPr id="55" name="Rectangle 52"/>
          <p:cNvSpPr>
            <a:spLocks noChangeArrowheads="1"/>
          </p:cNvSpPr>
          <p:nvPr/>
        </p:nvSpPr>
        <p:spPr bwMode="auto">
          <a:xfrm>
            <a:off x="6449888" y="2015853"/>
            <a:ext cx="2514600"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a:p>
            <a:r>
              <a:rPr lang="en-US" altLang="en-US" sz="1000" b="1">
                <a:solidFill>
                  <a:srgbClr val="0033CC"/>
                </a:solidFill>
                <a:latin typeface="Calibri" panose="020F0502020204030204" pitchFamily="34" charset="0"/>
              </a:rPr>
              <a:t>TEAM MEMBERS  : </a:t>
            </a:r>
            <a:r>
              <a:rPr lang="en-US" altLang="en-US" sz="1000">
                <a:solidFill>
                  <a:srgbClr val="000000"/>
                </a:solidFill>
                <a:latin typeface="Calibri" panose="020F0502020204030204" pitchFamily="34" charset="0"/>
              </a:rPr>
              <a:t>Ganesh </a:t>
            </a:r>
            <a:r>
              <a:rPr lang="en-US" altLang="en-US" sz="1000">
                <a:solidFill>
                  <a:srgbClr val="002060"/>
                </a:solidFill>
                <a:latin typeface="Calibri" panose="020F0502020204030204" pitchFamily="34" charset="0"/>
              </a:rPr>
              <a:t>Gaikwad , Nitin</a:t>
            </a:r>
          </a:p>
          <a:p>
            <a:r>
              <a:rPr lang="en-US" altLang="en-US" sz="1000">
                <a:solidFill>
                  <a:srgbClr val="002060"/>
                </a:solidFill>
                <a:latin typeface="Calibri" panose="020F0502020204030204" pitchFamily="34" charset="0"/>
              </a:rPr>
              <a:t> Sutar</a:t>
            </a:r>
          </a:p>
          <a:p>
            <a:r>
              <a:rPr lang="en-US" altLang="en-US" sz="1000">
                <a:solidFill>
                  <a:srgbClr val="000000"/>
                </a:solidFill>
                <a:latin typeface="Calibri" panose="020F0502020204030204" pitchFamily="34" charset="0"/>
              </a:rPr>
              <a:t> </a:t>
            </a:r>
          </a:p>
        </p:txBody>
      </p:sp>
      <p:sp>
        <p:nvSpPr>
          <p:cNvPr id="56" name="Rectangle 55"/>
          <p:cNvSpPr>
            <a:spLocks noChangeArrowheads="1"/>
          </p:cNvSpPr>
          <p:nvPr/>
        </p:nvSpPr>
        <p:spPr bwMode="auto">
          <a:xfrm>
            <a:off x="6451476" y="2542903"/>
            <a:ext cx="2513012" cy="11414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BENEFITS :-</a:t>
            </a:r>
          </a:p>
          <a:p>
            <a:r>
              <a:rPr lang="en-US" altLang="en-US" sz="1000" b="1">
                <a:solidFill>
                  <a:srgbClr val="0033CC"/>
                </a:solidFill>
                <a:latin typeface="Calibri" panose="020F0502020204030204" pitchFamily="34" charset="0"/>
              </a:rPr>
              <a:t>P:- </a:t>
            </a:r>
            <a:r>
              <a:rPr lang="en-US" altLang="en-US" sz="1000">
                <a:latin typeface="Calibri" panose="020F0502020204030204" pitchFamily="34" charset="0"/>
              </a:rPr>
              <a:t>Increase the productivity 300 nos./day</a:t>
            </a:r>
          </a:p>
          <a:p>
            <a:r>
              <a:rPr lang="en-US" altLang="en-US" sz="1000" b="1">
                <a:solidFill>
                  <a:srgbClr val="0033CC"/>
                </a:solidFill>
                <a:latin typeface="Calibri" panose="020F0502020204030204" pitchFamily="34" charset="0"/>
              </a:rPr>
              <a:t>M:- </a:t>
            </a:r>
            <a:r>
              <a:rPr lang="en-US" altLang="en-US" sz="1000">
                <a:latin typeface="Calibri" panose="020F0502020204030204" pitchFamily="34" charset="0"/>
              </a:rPr>
              <a:t>Increase the operator moral </a:t>
            </a:r>
            <a:endParaRPr lang="en-US" altLang="en-US" sz="1000" b="1">
              <a:solidFill>
                <a:srgbClr val="0033CC"/>
              </a:solidFill>
              <a:latin typeface="Calibri" panose="020F0502020204030204" pitchFamily="34" charset="0"/>
            </a:endParaRPr>
          </a:p>
        </p:txBody>
      </p:sp>
      <p:sp>
        <p:nvSpPr>
          <p:cNvPr id="57" name="Rectangle 59"/>
          <p:cNvSpPr>
            <a:spLocks noChangeArrowheads="1"/>
          </p:cNvSpPr>
          <p:nvPr/>
        </p:nvSpPr>
        <p:spPr bwMode="auto">
          <a:xfrm>
            <a:off x="125288" y="6283053"/>
            <a:ext cx="3060700" cy="230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MANAGER’S SIGN </a:t>
            </a:r>
            <a:r>
              <a:rPr lang="en-US" altLang="en-US" sz="1000">
                <a:solidFill>
                  <a:srgbClr val="0000CC"/>
                </a:solidFill>
                <a:latin typeface="Calibri" panose="020F0502020204030204" pitchFamily="34" charset="0"/>
              </a:rPr>
              <a:t>:-  </a:t>
            </a:r>
            <a:r>
              <a:rPr lang="en-US" altLang="en-US" sz="1000">
                <a:solidFill>
                  <a:srgbClr val="000000"/>
                </a:solidFill>
                <a:latin typeface="Calibri" panose="020F0502020204030204" pitchFamily="34" charset="0"/>
              </a:rPr>
              <a:t>Ganesh Gaiwad</a:t>
            </a:r>
          </a:p>
        </p:txBody>
      </p:sp>
      <p:sp>
        <p:nvSpPr>
          <p:cNvPr id="58" name="Rectangle 60"/>
          <p:cNvSpPr>
            <a:spLocks noChangeArrowheads="1"/>
          </p:cNvSpPr>
          <p:nvPr/>
        </p:nvSpPr>
        <p:spPr bwMode="auto">
          <a:xfrm>
            <a:off x="125288" y="6022703"/>
            <a:ext cx="3060700" cy="260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REGISTERED BY     </a:t>
            </a:r>
            <a:r>
              <a:rPr lang="en-US" altLang="en-US" sz="1000">
                <a:solidFill>
                  <a:srgbClr val="000000"/>
                </a:solidFill>
                <a:latin typeface="Calibri" panose="020F0502020204030204" pitchFamily="34" charset="0"/>
              </a:rPr>
              <a:t>:-Nitin Sutar </a:t>
            </a:r>
            <a:endParaRPr lang="en-US" altLang="en-US" sz="1000">
              <a:solidFill>
                <a:srgbClr val="0033CC"/>
              </a:solidFill>
              <a:latin typeface="Calibri" panose="020F0502020204030204" pitchFamily="34" charset="0"/>
            </a:endParaRPr>
          </a:p>
        </p:txBody>
      </p:sp>
      <p:sp>
        <p:nvSpPr>
          <p:cNvPr id="59" name="Rectangle 61"/>
          <p:cNvSpPr>
            <a:spLocks noChangeArrowheads="1"/>
          </p:cNvSpPr>
          <p:nvPr/>
        </p:nvSpPr>
        <p:spPr bwMode="auto">
          <a:xfrm>
            <a:off x="125288" y="5776640"/>
            <a:ext cx="3060700" cy="2460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REGISTRATION NO. &amp; DATE : </a:t>
            </a:r>
            <a:r>
              <a:rPr lang="en-US" altLang="en-US" sz="1000">
                <a:latin typeface="Calibri" panose="020F0502020204030204" pitchFamily="34" charset="0"/>
              </a:rPr>
              <a:t>10.04.2017</a:t>
            </a:r>
          </a:p>
        </p:txBody>
      </p:sp>
      <p:sp>
        <p:nvSpPr>
          <p:cNvPr id="60" name="Rectangle 62"/>
          <p:cNvSpPr>
            <a:spLocks noChangeArrowheads="1"/>
          </p:cNvSpPr>
          <p:nvPr/>
        </p:nvSpPr>
        <p:spPr bwMode="auto">
          <a:xfrm>
            <a:off x="125288" y="3711303"/>
            <a:ext cx="3060700" cy="1524000"/>
          </a:xfrm>
          <a:prstGeom prst="rect">
            <a:avLst/>
          </a:prstGeom>
          <a:solidFill>
            <a:schemeClr val="bg1"/>
          </a:solidFill>
          <a:ln w="9525">
            <a:solidFill>
              <a:schemeClr val="tx1"/>
            </a:solidFill>
            <a:miter lim="800000"/>
            <a:headEnd/>
            <a:tailEnd/>
          </a:ln>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WHY1 :-  </a:t>
            </a:r>
            <a:r>
              <a:rPr lang="en-US" altLang="en-US" sz="1000">
                <a:latin typeface="Calibri" panose="020F0502020204030204" pitchFamily="34" charset="0"/>
              </a:rPr>
              <a:t>Every setup change 20 min. required. </a:t>
            </a:r>
          </a:p>
          <a:p>
            <a:endParaRPr lang="en-US" altLang="en-US" sz="1000">
              <a:latin typeface="Calibri" panose="020F0502020204030204" pitchFamily="34" charset="0"/>
            </a:endParaRPr>
          </a:p>
          <a:p>
            <a:r>
              <a:rPr lang="en-US" altLang="en-US" sz="1000" b="1">
                <a:solidFill>
                  <a:srgbClr val="0000CC"/>
                </a:solidFill>
                <a:latin typeface="Calibri" panose="020F0502020204030204" pitchFamily="34" charset="0"/>
              </a:rPr>
              <a:t>Why 2:-  </a:t>
            </a:r>
            <a:r>
              <a:rPr lang="en-US" altLang="en-US" sz="1000">
                <a:latin typeface="Calibri" panose="020F0502020204030204" pitchFamily="34" charset="0"/>
              </a:rPr>
              <a:t>Each model fixture not common change height no quick change attachment.</a:t>
            </a:r>
          </a:p>
          <a:p>
            <a:endParaRPr lang="en-US" altLang="en-US" sz="1000">
              <a:latin typeface="Calibri" panose="020F0502020204030204" pitchFamily="34" charset="0"/>
            </a:endParaRPr>
          </a:p>
          <a:p>
            <a:r>
              <a:rPr lang="en-US" altLang="en-US" sz="1000" b="1">
                <a:solidFill>
                  <a:srgbClr val="0000FF"/>
                </a:solidFill>
                <a:latin typeface="Calibri" panose="020F0502020204030204" pitchFamily="34" charset="0"/>
              </a:rPr>
              <a:t>Why3</a:t>
            </a:r>
            <a:r>
              <a:rPr lang="en-US" altLang="en-US" sz="1000" b="1">
                <a:solidFill>
                  <a:srgbClr val="0000CC"/>
                </a:solidFill>
                <a:latin typeface="Calibri" panose="020F0502020204030204" pitchFamily="34" charset="0"/>
              </a:rPr>
              <a:t> :-  </a:t>
            </a:r>
            <a:r>
              <a:rPr lang="en-US" altLang="en-US" sz="1000">
                <a:latin typeface="Calibri" panose="020F0502020204030204" pitchFamily="34" charset="0"/>
              </a:rPr>
              <a:t>Fixture height change &amp; provide quick change attachment at fix base plate </a:t>
            </a:r>
          </a:p>
        </p:txBody>
      </p:sp>
      <p:sp>
        <p:nvSpPr>
          <p:cNvPr id="61" name="Rectangle 63"/>
          <p:cNvSpPr>
            <a:spLocks noChangeArrowheads="1"/>
          </p:cNvSpPr>
          <p:nvPr/>
        </p:nvSpPr>
        <p:spPr bwMode="auto">
          <a:xfrm>
            <a:off x="3185988" y="3711303"/>
            <a:ext cx="3260725" cy="28178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RESULT :- </a:t>
            </a:r>
            <a:r>
              <a:rPr lang="en-US" altLang="en-US" sz="1000">
                <a:latin typeface="Calibri" panose="020F0502020204030204" pitchFamily="34" charset="0"/>
              </a:rPr>
              <a:t>Save the 10 min./setup change over </a:t>
            </a:r>
          </a:p>
          <a:p>
            <a:endParaRPr lang="en-US" altLang="en-US" sz="1000" b="1">
              <a:solidFill>
                <a:srgbClr val="000000"/>
              </a:solidFill>
              <a:latin typeface="Calibri" panose="020F0502020204030204" pitchFamily="34" charset="0"/>
            </a:endParaRPr>
          </a:p>
          <a:p>
            <a:endParaRPr lang="en-US" altLang="en-US" sz="1000" b="1">
              <a:solidFill>
                <a:srgbClr val="0000CC"/>
              </a:solidFill>
              <a:latin typeface="Calibri" panose="020F0502020204030204" pitchFamily="34" charset="0"/>
            </a:endParaRPr>
          </a:p>
          <a:p>
            <a:endParaRPr lang="en-US" altLang="en-US" sz="1000" b="1">
              <a:solidFill>
                <a:srgbClr val="0000CC"/>
              </a:solidFill>
              <a:latin typeface="Calibri" panose="020F0502020204030204" pitchFamily="34" charset="0"/>
            </a:endParaRPr>
          </a:p>
          <a:p>
            <a:endParaRPr lang="en-US" altLang="en-US" sz="1000" b="1">
              <a:solidFill>
                <a:srgbClr val="0000CC"/>
              </a:solidFill>
              <a:latin typeface="Calibri" panose="020F0502020204030204" pitchFamily="34" charset="0"/>
            </a:endParaRPr>
          </a:p>
          <a:p>
            <a:r>
              <a:rPr lang="en-US" altLang="en-US" sz="1000" b="1">
                <a:solidFill>
                  <a:srgbClr val="0000CC"/>
                </a:solidFill>
                <a:latin typeface="Calibri" panose="020F0502020204030204" pitchFamily="34" charset="0"/>
              </a:rPr>
              <a:t> </a:t>
            </a:r>
          </a:p>
        </p:txBody>
      </p:sp>
      <p:sp>
        <p:nvSpPr>
          <p:cNvPr id="62" name="Rectangle 85"/>
          <p:cNvSpPr>
            <a:spLocks noChangeArrowheads="1"/>
          </p:cNvSpPr>
          <p:nvPr/>
        </p:nvSpPr>
        <p:spPr bwMode="auto">
          <a:xfrm>
            <a:off x="6451476" y="3668440"/>
            <a:ext cx="2513012"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a:solidFill>
                  <a:srgbClr val="0000CC"/>
                </a:solidFill>
                <a:latin typeface="Calibri" panose="020F0502020204030204" pitchFamily="34" charset="0"/>
              </a:rPr>
              <a:t>KAIZEN SUSTENANCE</a:t>
            </a:r>
          </a:p>
        </p:txBody>
      </p:sp>
      <p:sp>
        <p:nvSpPr>
          <p:cNvPr id="63" name="Rectangle 105"/>
          <p:cNvSpPr>
            <a:spLocks noChangeArrowheads="1"/>
          </p:cNvSpPr>
          <p:nvPr/>
        </p:nvSpPr>
        <p:spPr bwMode="auto">
          <a:xfrm>
            <a:off x="125288" y="188640"/>
            <a:ext cx="8839200" cy="6340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000">
              <a:solidFill>
                <a:srgbClr val="000000"/>
              </a:solidFill>
              <a:latin typeface="Calibri" panose="020F0502020204030204" pitchFamily="34" charset="0"/>
            </a:endParaRPr>
          </a:p>
        </p:txBody>
      </p:sp>
      <p:sp>
        <p:nvSpPr>
          <p:cNvPr id="64" name="Line 83"/>
          <p:cNvSpPr>
            <a:spLocks noChangeShapeType="1"/>
          </p:cNvSpPr>
          <p:nvPr/>
        </p:nvSpPr>
        <p:spPr bwMode="auto">
          <a:xfrm>
            <a:off x="6299076" y="2015853"/>
            <a:ext cx="0" cy="2682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91430" tIns="45715" rIns="91430" bIns="45715"/>
          <a:lstStyle/>
          <a:p>
            <a:endParaRPr lang="en-US"/>
          </a:p>
        </p:txBody>
      </p:sp>
      <p:sp>
        <p:nvSpPr>
          <p:cNvPr id="65" name="Line 86"/>
          <p:cNvSpPr>
            <a:spLocks noChangeShapeType="1"/>
          </p:cNvSpPr>
          <p:nvPr/>
        </p:nvSpPr>
        <p:spPr bwMode="auto">
          <a:xfrm>
            <a:off x="6299076" y="1941240"/>
            <a:ext cx="0" cy="2730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91430" tIns="45715" rIns="91430" bIns="45715"/>
          <a:lstStyle/>
          <a:p>
            <a:endParaRPr lang="en-US"/>
          </a:p>
        </p:txBody>
      </p:sp>
      <p:sp>
        <p:nvSpPr>
          <p:cNvPr id="66" name="Line 87"/>
          <p:cNvSpPr>
            <a:spLocks noChangeShapeType="1"/>
          </p:cNvSpPr>
          <p:nvPr/>
        </p:nvSpPr>
        <p:spPr bwMode="auto">
          <a:xfrm>
            <a:off x="6299076" y="2188890"/>
            <a:ext cx="0" cy="7620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91430" tIns="45715" rIns="91430" bIns="45715"/>
          <a:lstStyle/>
          <a:p>
            <a:endParaRPr lang="en-US"/>
          </a:p>
        </p:txBody>
      </p:sp>
      <p:sp>
        <p:nvSpPr>
          <p:cNvPr id="67" name="Rectangle 88"/>
          <p:cNvSpPr>
            <a:spLocks noChangeArrowheads="1"/>
          </p:cNvSpPr>
          <p:nvPr/>
        </p:nvSpPr>
        <p:spPr bwMode="auto">
          <a:xfrm>
            <a:off x="6451476" y="3973240"/>
            <a:ext cx="2513012" cy="15319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CC"/>
                </a:solidFill>
                <a:latin typeface="Calibri" panose="020F0502020204030204" pitchFamily="34" charset="0"/>
              </a:rPr>
              <a:t>WHAT TO DO:- </a:t>
            </a:r>
            <a:r>
              <a:rPr lang="en-US" altLang="en-US" sz="1000">
                <a:solidFill>
                  <a:srgbClr val="000000"/>
                </a:solidFill>
              </a:rPr>
              <a:t>Check  point added in Sustenance audit check sheet .  .</a:t>
            </a:r>
          </a:p>
          <a:p>
            <a:endParaRPr lang="en-US" altLang="en-US" sz="1000">
              <a:solidFill>
                <a:srgbClr val="000000"/>
              </a:solidFill>
            </a:endParaRPr>
          </a:p>
          <a:p>
            <a:r>
              <a:rPr lang="en-US" altLang="en-US" sz="1000" b="1">
                <a:solidFill>
                  <a:srgbClr val="0000CC"/>
                </a:solidFill>
                <a:latin typeface="Calibri" panose="020F0502020204030204" pitchFamily="34" charset="0"/>
              </a:rPr>
              <a:t>HOW TO DO:-</a:t>
            </a:r>
            <a:r>
              <a:rPr lang="en-US" altLang="en-US" sz="1000">
                <a:solidFill>
                  <a:srgbClr val="000000"/>
                </a:solidFill>
              </a:rPr>
              <a:t> Check  visually. </a:t>
            </a:r>
          </a:p>
          <a:p>
            <a:endParaRPr lang="en-US" altLang="en-US" sz="1000" b="1">
              <a:solidFill>
                <a:srgbClr val="0000CC"/>
              </a:solidFill>
              <a:latin typeface="Calibri" panose="020F0502020204030204" pitchFamily="34" charset="0"/>
            </a:endParaRPr>
          </a:p>
          <a:p>
            <a:r>
              <a:rPr lang="en-US" altLang="en-US" sz="1000" b="1">
                <a:solidFill>
                  <a:srgbClr val="0000CC"/>
                </a:solidFill>
                <a:latin typeface="Calibri" panose="020F0502020204030204" pitchFamily="34" charset="0"/>
              </a:rPr>
              <a:t>FREQUENCY :- </a:t>
            </a:r>
            <a:r>
              <a:rPr lang="en-US" altLang="en-US" sz="1000">
                <a:solidFill>
                  <a:srgbClr val="000000"/>
                </a:solidFill>
              </a:rPr>
              <a:t>Alternate day</a:t>
            </a:r>
          </a:p>
        </p:txBody>
      </p:sp>
      <p:sp>
        <p:nvSpPr>
          <p:cNvPr id="68" name="TextBox 4"/>
          <p:cNvSpPr txBox="1">
            <a:spLocks noChangeArrowheads="1"/>
          </p:cNvSpPr>
          <p:nvPr/>
        </p:nvSpPr>
        <p:spPr bwMode="auto">
          <a:xfrm>
            <a:off x="1155576" y="271190"/>
            <a:ext cx="3857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00"/>
                </a:solidFill>
                <a:latin typeface="Calibri" panose="020F0502020204030204" pitchFamily="34" charset="0"/>
              </a:rPr>
              <a:t>P15</a:t>
            </a:r>
          </a:p>
        </p:txBody>
      </p:sp>
      <p:sp>
        <p:nvSpPr>
          <p:cNvPr id="69" name="Rectangle 82"/>
          <p:cNvSpPr>
            <a:spLocks noChangeArrowheads="1"/>
          </p:cNvSpPr>
          <p:nvPr/>
        </p:nvSpPr>
        <p:spPr bwMode="auto">
          <a:xfrm>
            <a:off x="125288" y="5235303"/>
            <a:ext cx="3060700" cy="5413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FF0000"/>
                </a:solidFill>
                <a:latin typeface="Calibri" panose="020F0502020204030204" pitchFamily="34" charset="0"/>
              </a:rPr>
              <a:t>ROOT CAUSE : </a:t>
            </a:r>
            <a:r>
              <a:rPr lang="en-US" altLang="en-US" sz="1000">
                <a:latin typeface="Calibri" panose="020F0502020204030204" pitchFamily="34" charset="0"/>
              </a:rPr>
              <a:t>Each</a:t>
            </a:r>
            <a:r>
              <a:rPr lang="en-US" altLang="en-US" sz="1000" b="1">
                <a:solidFill>
                  <a:srgbClr val="FF0000"/>
                </a:solidFill>
                <a:latin typeface="Calibri" panose="020F0502020204030204" pitchFamily="34" charset="0"/>
              </a:rPr>
              <a:t> </a:t>
            </a:r>
            <a:r>
              <a:rPr lang="en-US" altLang="en-US" sz="1000">
                <a:latin typeface="Calibri" panose="020F0502020204030204" pitchFamily="34" charset="0"/>
              </a:rPr>
              <a:t>Fixture height not same &amp; No quick change attachment at press base.</a:t>
            </a:r>
            <a:endParaRPr lang="en-US" altLang="en-US" sz="1000">
              <a:solidFill>
                <a:srgbClr val="000000"/>
              </a:solidFill>
              <a:latin typeface="Calibri" panose="020F0502020204030204" pitchFamily="34" charset="0"/>
            </a:endParaRPr>
          </a:p>
        </p:txBody>
      </p:sp>
      <p:sp>
        <p:nvSpPr>
          <p:cNvPr id="70" name="Rectangle 47"/>
          <p:cNvSpPr>
            <a:spLocks noChangeArrowheads="1"/>
          </p:cNvSpPr>
          <p:nvPr/>
        </p:nvSpPr>
        <p:spPr bwMode="auto">
          <a:xfrm>
            <a:off x="6451476" y="1839640"/>
            <a:ext cx="1295400" cy="1762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33CC"/>
                </a:solidFill>
                <a:latin typeface="Calibri" panose="020F0502020204030204" pitchFamily="34" charset="0"/>
              </a:rPr>
              <a:t>KAIZEN FINISH</a:t>
            </a:r>
          </a:p>
        </p:txBody>
      </p:sp>
      <p:sp>
        <p:nvSpPr>
          <p:cNvPr id="71" name="Rectangle 51"/>
          <p:cNvSpPr>
            <a:spLocks noChangeArrowheads="1"/>
          </p:cNvSpPr>
          <p:nvPr/>
        </p:nvSpPr>
        <p:spPr bwMode="auto">
          <a:xfrm>
            <a:off x="7746876" y="1839640"/>
            <a:ext cx="1217612" cy="1762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a:solidFill>
                  <a:srgbClr val="000000"/>
                </a:solidFill>
                <a:latin typeface="Calibri" panose="020F0502020204030204" pitchFamily="34" charset="0"/>
              </a:rPr>
              <a:t>23.04.2017</a:t>
            </a:r>
          </a:p>
        </p:txBody>
      </p:sp>
      <p:sp>
        <p:nvSpPr>
          <p:cNvPr id="72" name="Rounded Rectangle 95"/>
          <p:cNvSpPr>
            <a:spLocks noChangeArrowheads="1"/>
          </p:cNvSpPr>
          <p:nvPr/>
        </p:nvSpPr>
        <p:spPr bwMode="auto">
          <a:xfrm>
            <a:off x="5535488" y="3304903"/>
            <a:ext cx="914400" cy="273050"/>
          </a:xfrm>
          <a:prstGeom prst="roundRect">
            <a:avLst>
              <a:gd name="adj" fmla="val 16667"/>
            </a:avLst>
          </a:pr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a:solidFill>
                  <a:srgbClr val="FFFFFF"/>
                </a:solidFill>
                <a:latin typeface="Calibri" panose="020F0502020204030204" pitchFamily="34" charset="0"/>
              </a:rPr>
              <a:t>After</a:t>
            </a:r>
          </a:p>
        </p:txBody>
      </p:sp>
      <p:graphicFrame>
        <p:nvGraphicFramePr>
          <p:cNvPr id="73" name="Table 72"/>
          <p:cNvGraphicFramePr>
            <a:graphicFrameLocks noGrp="1"/>
          </p:cNvGraphicFramePr>
          <p:nvPr>
            <p:extLst>
              <p:ext uri="{D42A27DB-BD31-4B8C-83A1-F6EECF244321}">
                <p14:modId xmlns:p14="http://schemas.microsoft.com/office/powerpoint/2010/main" val="483151426"/>
              </p:ext>
            </p:extLst>
          </p:nvPr>
        </p:nvGraphicFramePr>
        <p:xfrm>
          <a:off x="6454651" y="5608365"/>
          <a:ext cx="2509836" cy="1128714"/>
        </p:xfrm>
        <a:graphic>
          <a:graphicData uri="http://schemas.openxmlformats.org/drawingml/2006/table">
            <a:tbl>
              <a:tblPr firstRow="1" bandRow="1">
                <a:tableStyleId>{5C22544A-7EE6-4342-B048-85BDC9FD1C3A}</a:tableStyleId>
              </a:tblPr>
              <a:tblGrid>
                <a:gridCol w="302830"/>
                <a:gridCol w="456622"/>
                <a:gridCol w="588976"/>
                <a:gridCol w="661662"/>
                <a:gridCol w="499746"/>
              </a:tblGrid>
              <a:tr h="457589">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1" dirty="0" smtClean="0">
                          <a:solidFill>
                            <a:srgbClr val="0000CC"/>
                          </a:solidFill>
                          <a:latin typeface="Calibri" pitchFamily="34" charset="0"/>
                          <a:cs typeface="Calibri" pitchFamily="34" charset="0"/>
                        </a:rPr>
                        <a:t>SCOPE &amp; PLAN FOR HORIZONTAL DEPLOYMENT</a:t>
                      </a: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5056">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CELL</a:t>
                      </a:r>
                      <a:endParaRPr lang="en-US" sz="700" b="1"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STATUS</a:t>
                      </a:r>
                      <a:endParaRPr lang="en-US" sz="700" b="1"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069">
                <a:tc>
                  <a:txBody>
                    <a:bodyPr/>
                    <a:lstStyle/>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smtClean="0">
                          <a:latin typeface="Arial" panose="020B0604020202020204" pitchFamily="34" charset="0"/>
                          <a:cs typeface="Arial" panose="020B0604020202020204" pitchFamily="34" charset="0"/>
                        </a:rPr>
                        <a:t>A319,</a:t>
                      </a:r>
                    </a:p>
                    <a:p>
                      <a:pPr algn="ctr"/>
                      <a:r>
                        <a:rPr lang="en-US" sz="800" dirty="0" smtClean="0">
                          <a:latin typeface="Arial" panose="020B0604020202020204" pitchFamily="34" charset="0"/>
                          <a:cs typeface="Arial" panose="020B0604020202020204" pitchFamily="34" charset="0"/>
                        </a:rPr>
                        <a:t>A216</a:t>
                      </a:r>
                      <a:endParaRPr lang="en-US" sz="800" dirty="0">
                        <a:latin typeface="Arial" panose="020B0604020202020204" pitchFamily="34" charset="0"/>
                        <a:cs typeface="Arial" panose="020B0604020202020204" pitchFamily="34"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25.06.2107</a:t>
                      </a:r>
                      <a:endParaRPr lang="en-US" sz="900" b="0" kern="1200" dirty="0">
                        <a:solidFill>
                          <a:schemeClr val="tx1"/>
                        </a:solidFill>
                        <a:latin typeface="Calibri"/>
                        <a:ea typeface="+mn-ea"/>
                        <a:cs typeface="Arial"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eaLnBrk="1" fontAlgn="auto" hangingPunct="1">
                        <a:spcBef>
                          <a:spcPts val="0"/>
                        </a:spcBef>
                        <a:spcAft>
                          <a:spcPts val="0"/>
                        </a:spcAft>
                        <a:defRPr/>
                      </a:pPr>
                      <a:r>
                        <a:rPr lang="en-US" sz="900" b="0" kern="1200" dirty="0" smtClean="0">
                          <a:solidFill>
                            <a:schemeClr val="tx1"/>
                          </a:solidFill>
                          <a:latin typeface="Calibri"/>
                          <a:ea typeface="+mn-ea"/>
                          <a:cs typeface="Arial" charset="0"/>
                        </a:rPr>
                        <a:t>Nitin</a:t>
                      </a:r>
                      <a:r>
                        <a:rPr lang="en-US" sz="900" b="0" kern="1200" baseline="0" dirty="0" smtClean="0">
                          <a:solidFill>
                            <a:schemeClr val="tx1"/>
                          </a:solidFill>
                          <a:latin typeface="Calibri"/>
                          <a:ea typeface="+mn-ea"/>
                          <a:cs typeface="Arial" charset="0"/>
                        </a:rPr>
                        <a:t> Sutar</a:t>
                      </a:r>
                      <a:endParaRPr lang="en-US" sz="900" b="0" kern="1200" dirty="0">
                        <a:solidFill>
                          <a:schemeClr val="tx1"/>
                        </a:solidFill>
                        <a:latin typeface="Calibri"/>
                        <a:ea typeface="+mn-ea"/>
                        <a:cs typeface="Arial"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0" kern="1200" dirty="0" smtClean="0">
                          <a:solidFill>
                            <a:schemeClr val="tx1"/>
                          </a:solidFill>
                          <a:latin typeface="Calibri"/>
                          <a:ea typeface="+mn-ea"/>
                          <a:cs typeface="Arial" charset="0"/>
                        </a:rPr>
                        <a:t>In process</a:t>
                      </a:r>
                      <a:endParaRPr lang="en-US" sz="800" b="0" kern="1200" dirty="0">
                        <a:solidFill>
                          <a:schemeClr val="tx1"/>
                        </a:solidFill>
                        <a:latin typeface="Calibri"/>
                        <a:ea typeface="+mn-ea"/>
                        <a:cs typeface="Arial" charset="0"/>
                      </a:endParaRPr>
                    </a:p>
                  </a:txBody>
                  <a:tcPr marT="45755" marB="45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4" name="Rectangle 34"/>
          <p:cNvSpPr>
            <a:spLocks noChangeArrowheads="1"/>
          </p:cNvSpPr>
          <p:nvPr/>
        </p:nvSpPr>
        <p:spPr bwMode="auto">
          <a:xfrm>
            <a:off x="5697413" y="493440"/>
            <a:ext cx="292100" cy="157163"/>
          </a:xfrm>
          <a:prstGeom prst="rect">
            <a:avLst/>
          </a:prstGeom>
          <a:solidFill>
            <a:schemeClr val="bg1"/>
          </a:solidFill>
          <a:ln w="9525">
            <a:solidFill>
              <a:schemeClr val="tx1"/>
            </a:solidFill>
            <a:miter lim="800000"/>
            <a:headEnd/>
            <a:tailEnd/>
          </a:ln>
        </p:spPr>
        <p:txBody>
          <a:bodyPr wrap="none" lIns="91430" tIns="45715" rIns="91430" bIns="45715"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000" b="1">
                <a:solidFill>
                  <a:srgbClr val="000000"/>
                </a:solidFill>
                <a:latin typeface="Calibri" panose="020F0502020204030204" pitchFamily="34" charset="0"/>
              </a:rPr>
              <a:t>B</a:t>
            </a:r>
          </a:p>
        </p:txBody>
      </p:sp>
      <p:sp>
        <p:nvSpPr>
          <p:cNvPr id="75" name="Smiley Face 79"/>
          <p:cNvSpPr>
            <a:spLocks noChangeArrowheads="1"/>
          </p:cNvSpPr>
          <p:nvPr/>
        </p:nvSpPr>
        <p:spPr bwMode="auto">
          <a:xfrm>
            <a:off x="4484563" y="3885928"/>
            <a:ext cx="292100" cy="519112"/>
          </a:xfrm>
          <a:prstGeom prst="smileyFace">
            <a:avLst>
              <a:gd name="adj" fmla="val 465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a:p>
        </p:txBody>
      </p:sp>
      <p:pic>
        <p:nvPicPr>
          <p:cNvPr id="76" name="Picture 8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0213" y="1738040"/>
            <a:ext cx="3013075"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7" name="Chart 82"/>
          <p:cNvGraphicFramePr>
            <a:graphicFrameLocks/>
          </p:cNvGraphicFramePr>
          <p:nvPr>
            <p:extLst>
              <p:ext uri="{D42A27DB-BD31-4B8C-83A1-F6EECF244321}">
                <p14:modId xmlns:p14="http://schemas.microsoft.com/office/powerpoint/2010/main" val="1083567327"/>
              </p:ext>
            </p:extLst>
          </p:nvPr>
        </p:nvGraphicFramePr>
        <p:xfrm>
          <a:off x="3274888" y="4181203"/>
          <a:ext cx="3149600" cy="2268537"/>
        </p:xfrm>
        <a:graphic>
          <a:graphicData uri="http://schemas.openxmlformats.org/presentationml/2006/ole">
            <mc:AlternateContent xmlns:mc="http://schemas.openxmlformats.org/markup-compatibility/2006">
              <mc:Choice xmlns:v="urn:schemas-microsoft-com:vml" Requires="v">
                <p:oleObj spid="_x0000_s1026" r:id="rId7" imgW="3145809" imgH="2267909" progId="Excel.Chart.8">
                  <p:embed/>
                </p:oleObj>
              </mc:Choice>
              <mc:Fallback>
                <p:oleObj r:id="rId7" imgW="3145809" imgH="2267909" progId="Excel.Chart.8">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4888" y="4181203"/>
                        <a:ext cx="3149600" cy="226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8" name="Rounded Rectangle 96"/>
          <p:cNvSpPr>
            <a:spLocks noChangeArrowheads="1"/>
          </p:cNvSpPr>
          <p:nvPr/>
        </p:nvSpPr>
        <p:spPr bwMode="auto">
          <a:xfrm>
            <a:off x="2525588" y="3355703"/>
            <a:ext cx="652463" cy="273050"/>
          </a:xfrm>
          <a:prstGeom prst="roundRect">
            <a:avLst>
              <a:gd name="adj" fmla="val 16667"/>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91430" tIns="45715" rIns="91430" bIns="45715">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a:solidFill>
                  <a:srgbClr val="000000"/>
                </a:solidFill>
                <a:latin typeface="Calibri" panose="020F0502020204030204" pitchFamily="34" charset="0"/>
              </a:rPr>
              <a:t>Before</a:t>
            </a:r>
          </a:p>
        </p:txBody>
      </p:sp>
      <p:sp>
        <p:nvSpPr>
          <p:cNvPr id="79" name="Rectangle 78"/>
          <p:cNvSpPr/>
          <p:nvPr/>
        </p:nvSpPr>
        <p:spPr>
          <a:xfrm>
            <a:off x="125288" y="1712640"/>
            <a:ext cx="3060700" cy="199866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0" name="Straight Arrow Connector 79"/>
          <p:cNvCxnSpPr/>
          <p:nvPr/>
        </p:nvCxnSpPr>
        <p:spPr>
          <a:xfrm>
            <a:off x="4484563" y="5119415"/>
            <a:ext cx="974725" cy="276225"/>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414763"/>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294</Words>
  <Application>Microsoft Office PowerPoint</Application>
  <PresentationFormat>On-screen Show (4:3)</PresentationFormat>
  <Paragraphs>85</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Times New Roman</vt:lpstr>
      <vt:lpstr>Wingdings</vt:lpstr>
      <vt:lpstr>Wingdings 3</vt:lpstr>
      <vt:lpstr>B2B Template (Arial)</vt:lpstr>
      <vt:lpstr>Microsoft Excel Chart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Shrikant Kulkarni</cp:lastModifiedBy>
  <cp:revision>237</cp:revision>
  <cp:lastPrinted>2016-08-29T12:27:49Z</cp:lastPrinted>
  <dcterms:created xsi:type="dcterms:W3CDTF">2006-08-16T00:00:00Z</dcterms:created>
  <dcterms:modified xsi:type="dcterms:W3CDTF">2017-06-17T11:08:21Z</dcterms:modified>
</cp:coreProperties>
</file>